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" r:id="rId2"/>
    <p:sldId id="275" r:id="rId3"/>
    <p:sldId id="273" r:id="rId4"/>
    <p:sldId id="276" r:id="rId5"/>
    <p:sldId id="286" r:id="rId6"/>
    <p:sldId id="260" r:id="rId7"/>
    <p:sldId id="274" r:id="rId8"/>
    <p:sldId id="267" r:id="rId9"/>
    <p:sldId id="281" r:id="rId10"/>
    <p:sldId id="282" r:id="rId11"/>
    <p:sldId id="265" r:id="rId12"/>
    <p:sldId id="283" r:id="rId13"/>
    <p:sldId id="264" r:id="rId14"/>
    <p:sldId id="284" r:id="rId15"/>
    <p:sldId id="269" r:id="rId16"/>
    <p:sldId id="285" r:id="rId17"/>
    <p:sldId id="279" r:id="rId18"/>
    <p:sldId id="266" r:id="rId19"/>
    <p:sldId id="268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06" autoAdjust="0"/>
    <p:restoredTop sz="96242" autoAdjust="0"/>
  </p:normalViewPr>
  <p:slideViewPr>
    <p:cSldViewPr snapToGrid="0" showGuides="1">
      <p:cViewPr varScale="1">
        <p:scale>
          <a:sx n="82" d="100"/>
          <a:sy n="82" d="100"/>
        </p:scale>
        <p:origin x="1166" y="58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9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67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07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823" y="2661889"/>
            <a:ext cx="44440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Transforming your parking experience in urban areas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Almost every smart city has underground parking sensors used to issue parking tickets.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RedXParking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50944" y="2612362"/>
            <a:ext cx="2683144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Features of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Able to find the parking bays around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check the parking bay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950944" y="2080233"/>
            <a:ext cx="613202" cy="0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21EE4A-8287-4B98-8780-4A3DB648E186}"/>
              </a:ext>
            </a:extLst>
          </p:cNvPr>
          <p:cNvSpPr txBox="1"/>
          <p:nvPr/>
        </p:nvSpPr>
        <p:spPr>
          <a:xfrm>
            <a:off x="3226189" y="3165472"/>
            <a:ext cx="335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REDXPARKING LOGO</a:t>
            </a:r>
          </a:p>
        </p:txBody>
      </p: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 is implemented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42184" y="4497655"/>
            <a:ext cx="1957687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GB" sz="1400" dirty="0"/>
              <a:t>Collected data is sent via Arduino Uno to Raspberry Pi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642184" y="2597580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are used to collect data from the parking bays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184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D30392"/>
                </a:solidFill>
              </a:rPr>
              <a:t>Step 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2184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7B02F7"/>
                </a:solidFill>
              </a:rPr>
              <a:t>Step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579430" y="2489859"/>
            <a:ext cx="1957687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Data is shared via WIFI from Raspberry PI to a web server</a:t>
            </a:r>
            <a:endParaRPr lang="en-GB" sz="14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79430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F78484"/>
                </a:solidFill>
              </a:rPr>
              <a:t>Step 3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579430" y="4605378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Data is presented on a web application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79430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0C0466"/>
                </a:solidFill>
              </a:rPr>
              <a:t>Step 4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2139164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9579430" y="3889918"/>
            <a:ext cx="460707" cy="0"/>
            <a:chOff x="5410200" y="5090501"/>
            <a:chExt cx="613202" cy="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139164" y="1868698"/>
            <a:ext cx="460707" cy="0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579430" y="1868698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44" name="Canvas 1">
            <a:extLst>
              <a:ext uri="{FF2B5EF4-FFF2-40B4-BE49-F238E27FC236}">
                <a16:creationId xmlns:a16="http://schemas.microsoft.com/office/drawing/2014/main" id="{9124985E-6F07-4E0E-A107-1E0EE5128482}"/>
              </a:ext>
            </a:extLst>
          </p:cNvPr>
          <p:cNvGrpSpPr/>
          <p:nvPr/>
        </p:nvGrpSpPr>
        <p:grpSpPr>
          <a:xfrm>
            <a:off x="3825683" y="1403471"/>
            <a:ext cx="5458587" cy="5668753"/>
            <a:chOff x="0" y="0"/>
            <a:chExt cx="6522720" cy="8763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4D193F4-9C90-48EC-9DF0-B111CF1AA1CC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46" name="Flowchart: Terminator 45">
              <a:extLst>
                <a:ext uri="{FF2B5EF4-FFF2-40B4-BE49-F238E27FC236}">
                  <a16:creationId xmlns:a16="http://schemas.microsoft.com/office/drawing/2014/main" id="{76021FAD-D3B0-467B-84B8-791D3576E6E5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47" name="Flowchart: Data 46">
              <a:extLst>
                <a:ext uri="{FF2B5EF4-FFF2-40B4-BE49-F238E27FC236}">
                  <a16:creationId xmlns:a16="http://schemas.microsoft.com/office/drawing/2014/main" id="{52599569-9817-4B0C-9D43-F82D48C41F0D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49BDE566-695C-4CB2-97D2-A2AD0F5836EE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50" name="Flowchart: Decision 49">
              <a:extLst>
                <a:ext uri="{FF2B5EF4-FFF2-40B4-BE49-F238E27FC236}">
                  <a16:creationId xmlns:a16="http://schemas.microsoft.com/office/drawing/2014/main" id="{76E03A20-93D8-4A82-8866-CEF9A340C332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58" name="Flowchart: Process 57">
              <a:extLst>
                <a:ext uri="{FF2B5EF4-FFF2-40B4-BE49-F238E27FC236}">
                  <a16:creationId xmlns:a16="http://schemas.microsoft.com/office/drawing/2014/main" id="{3444C4FD-4D88-4D61-BAF1-C9E3729E1872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59" name="Flowchart: Process 58">
              <a:extLst>
                <a:ext uri="{FF2B5EF4-FFF2-40B4-BE49-F238E27FC236}">
                  <a16:creationId xmlns:a16="http://schemas.microsoft.com/office/drawing/2014/main" id="{58E35E16-4B3B-4FC6-945F-679C5ADD0C5C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F6374B8-2728-41DD-A5E1-AF9E79052C89}"/>
                </a:ext>
              </a:extLst>
            </p:cNvPr>
            <p:cNvCxnSpPr>
              <a:cxnSpLocks/>
              <a:stCxn id="46" idx="2"/>
              <a:endCxn id="4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09DAB67-C607-48D2-BC38-51D3AA86E5B7}"/>
                </a:ext>
              </a:extLst>
            </p:cNvPr>
            <p:cNvCxnSpPr>
              <a:cxnSpLocks/>
              <a:stCxn id="47" idx="3"/>
              <a:endCxn id="49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13EA513-AD4D-4C4D-BD5A-D85B166FFDC2}"/>
                </a:ext>
              </a:extLst>
            </p:cNvPr>
            <p:cNvCxnSpPr>
              <a:cxnSpLocks/>
              <a:stCxn id="49" idx="2"/>
              <a:endCxn id="50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4FE9F43D-7359-46EC-BFF6-BEED74A9C0F9}"/>
                </a:ext>
              </a:extLst>
            </p:cNvPr>
            <p:cNvCxnSpPr>
              <a:cxnSpLocks/>
              <a:stCxn id="50" idx="1"/>
              <a:endCxn id="58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EBF09A54-6969-4D46-995E-07D33930EEA7}"/>
                </a:ext>
              </a:extLst>
            </p:cNvPr>
            <p:cNvCxnSpPr>
              <a:cxnSpLocks/>
              <a:stCxn id="50" idx="3"/>
              <a:endCxn id="59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EDAFD5E3-7F78-4290-BF40-FC472DF39DB9}"/>
                </a:ext>
              </a:extLst>
            </p:cNvPr>
            <p:cNvCxnSpPr>
              <a:endCxn id="70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60FF6BEF-BCA2-4193-9DEA-0986C7B4A0C7}"/>
                </a:ext>
              </a:extLst>
            </p:cNvPr>
            <p:cNvCxnSpPr>
              <a:endCxn id="70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245A7E5-E639-4B7A-A68E-A39094182EC0}"/>
                </a:ext>
              </a:extLst>
            </p:cNvPr>
            <p:cNvCxnSpPr>
              <a:cxnSpLocks/>
              <a:stCxn id="70" idx="2"/>
              <a:endCxn id="4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 Box 19">
              <a:extLst>
                <a:ext uri="{FF2B5EF4-FFF2-40B4-BE49-F238E27FC236}">
                  <a16:creationId xmlns:a16="http://schemas.microsoft.com/office/drawing/2014/main" id="{C1CB5DC1-4194-4D76-AE5E-38DE76D51FE7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69" name="Text Box 20">
              <a:extLst>
                <a:ext uri="{FF2B5EF4-FFF2-40B4-BE49-F238E27FC236}">
                  <a16:creationId xmlns:a16="http://schemas.microsoft.com/office/drawing/2014/main" id="{A8B96911-EAA7-4482-A371-5B22BE6AA90E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70" name="Flowchart: Process 69">
              <a:extLst>
                <a:ext uri="{FF2B5EF4-FFF2-40B4-BE49-F238E27FC236}">
                  <a16:creationId xmlns:a16="http://schemas.microsoft.com/office/drawing/2014/main" id="{A0167624-5840-49EF-A358-90917666A1A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6104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2666784"/>
            <a:ext cx="12192000" cy="4191216"/>
          </a:xfrm>
          <a:prstGeom prst="rect">
            <a:avLst/>
          </a:prstGeom>
          <a:solidFill>
            <a:srgbClr val="0C046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3070" y="1141897"/>
            <a:ext cx="2980871" cy="854075"/>
          </a:xfrm>
        </p:spPr>
        <p:txBody>
          <a:bodyPr lIns="0" tIns="0" rIns="0" bIns="0">
            <a:noAutofit/>
          </a:bodyPr>
          <a:lstStyle/>
          <a:p>
            <a:pPr algn="l"/>
            <a:r>
              <a:rPr lang="en-US" dirty="0"/>
              <a:t>Things used in the project :Hardware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03659" y="2373413"/>
            <a:ext cx="8249339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- PIR Sensors and Ultrasonic sensor will be used to retrieve the data from the streets to check whether a vehicle is parked in the bay or not.</a:t>
            </a:r>
          </a:p>
          <a:p>
            <a:r>
              <a:rPr lang="en-GB" sz="1400" dirty="0"/>
              <a:t>Arduino Uno – Data is collected from the connected sensors are sent to Raspberry Pi via serial port.</a:t>
            </a:r>
          </a:p>
          <a:p>
            <a:r>
              <a:rPr lang="en-GB" sz="1400" dirty="0"/>
              <a:t>Raspberry Pi – Data is share via WIFI connection.</a:t>
            </a:r>
            <a:endParaRPr lang="en-US" sz="14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049312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Things used in the project: Software &amp; Programming languages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E8E658D-E475-4767-9B58-8C41D291E716}"/>
              </a:ext>
            </a:extLst>
          </p:cNvPr>
          <p:cNvSpPr txBox="1"/>
          <p:nvPr/>
        </p:nvSpPr>
        <p:spPr>
          <a:xfrm>
            <a:off x="1166741" y="2651466"/>
            <a:ext cx="101715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Software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Arduino IDE – Implementation for PIR Sensor to work is compiled on sketch and uploaded to Arduino Uno 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AtmelStudio</a:t>
            </a:r>
            <a:r>
              <a:rPr lang="en-GB" dirty="0"/>
              <a:t> – Program the AtMega328p without Arduino Interface.</a:t>
            </a:r>
          </a:p>
          <a:p>
            <a:pPr lvl="1"/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Programming Languages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HTML, JavaScript, CSS will be used to design the web application.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Json will used to exchange the collected data from server to website.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947"/>
          <a:stretch/>
        </p:blipFill>
        <p:spPr>
          <a:xfrm>
            <a:off x="0" y="682172"/>
            <a:ext cx="12192000" cy="61758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1886857"/>
            <a:ext cx="12192000" cy="4971143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0" y="276927"/>
            <a:ext cx="12192000" cy="4179832"/>
          </a:xfrm>
          <a:custGeom>
            <a:avLst/>
            <a:gdLst>
              <a:gd name="connsiteX0" fmla="*/ 0 w 12192000"/>
              <a:gd name="connsiteY0" fmla="*/ 0 h 4179832"/>
              <a:gd name="connsiteX1" fmla="*/ 12192000 w 12192000"/>
              <a:gd name="connsiteY1" fmla="*/ 0 h 4179832"/>
              <a:gd name="connsiteX2" fmla="*/ 12192000 w 12192000"/>
              <a:gd name="connsiteY2" fmla="*/ 3874323 h 4179832"/>
              <a:gd name="connsiteX3" fmla="*/ 12192000 w 12192000"/>
              <a:gd name="connsiteY3" fmla="*/ 3875131 h 4179832"/>
              <a:gd name="connsiteX4" fmla="*/ 12189708 w 12192000"/>
              <a:gd name="connsiteY4" fmla="*/ 3875131 h 4179832"/>
              <a:gd name="connsiteX5" fmla="*/ 12153751 w 12192000"/>
              <a:gd name="connsiteY5" fmla="*/ 3887809 h 4179832"/>
              <a:gd name="connsiteX6" fmla="*/ 11935200 w 12192000"/>
              <a:gd name="connsiteY6" fmla="*/ 3957977 h 4179832"/>
              <a:gd name="connsiteX7" fmla="*/ 11552102 w 12192000"/>
              <a:gd name="connsiteY7" fmla="*/ 3898384 h 4179832"/>
              <a:gd name="connsiteX8" fmla="*/ 11151978 w 12192000"/>
              <a:gd name="connsiteY8" fmla="*/ 4060137 h 4179832"/>
              <a:gd name="connsiteX9" fmla="*/ 10768881 w 12192000"/>
              <a:gd name="connsiteY9" fmla="*/ 3940951 h 4179832"/>
              <a:gd name="connsiteX10" fmla="*/ 10215518 w 12192000"/>
              <a:gd name="connsiteY10" fmla="*/ 4179323 h 4179832"/>
              <a:gd name="connsiteX11" fmla="*/ 9724110 w 12192000"/>
              <a:gd name="connsiteY11" fmla="*/ 3905451 h 4179832"/>
              <a:gd name="connsiteX12" fmla="*/ 9690983 w 12192000"/>
              <a:gd name="connsiteY12" fmla="*/ 3875131 h 4179832"/>
              <a:gd name="connsiteX13" fmla="*/ 0 w 12192000"/>
              <a:gd name="connsiteY13" fmla="*/ 3875131 h 417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4179832">
                <a:moveTo>
                  <a:pt x="0" y="0"/>
                </a:moveTo>
                <a:lnTo>
                  <a:pt x="12192000" y="0"/>
                </a:lnTo>
                <a:lnTo>
                  <a:pt x="12192000" y="3874323"/>
                </a:lnTo>
                <a:lnTo>
                  <a:pt x="12192000" y="3875131"/>
                </a:lnTo>
                <a:lnTo>
                  <a:pt x="12189708" y="3875131"/>
                </a:lnTo>
                <a:lnTo>
                  <a:pt x="12153751" y="3887809"/>
                </a:lnTo>
                <a:cubicBezTo>
                  <a:pt x="12058996" y="3919756"/>
                  <a:pt x="11976348" y="3945207"/>
                  <a:pt x="11935200" y="3957977"/>
                </a:cubicBezTo>
                <a:cubicBezTo>
                  <a:pt x="11770610" y="4009057"/>
                  <a:pt x="11682639" y="3881358"/>
                  <a:pt x="11552102" y="3898384"/>
                </a:cubicBezTo>
                <a:cubicBezTo>
                  <a:pt x="11421566" y="3915411"/>
                  <a:pt x="11282515" y="4053042"/>
                  <a:pt x="11151978" y="4060137"/>
                </a:cubicBezTo>
                <a:cubicBezTo>
                  <a:pt x="11021442" y="4067231"/>
                  <a:pt x="10924958" y="3921087"/>
                  <a:pt x="10768881" y="3940951"/>
                </a:cubicBezTo>
                <a:cubicBezTo>
                  <a:pt x="10612805" y="3960815"/>
                  <a:pt x="10397135" y="4192093"/>
                  <a:pt x="10215518" y="4179323"/>
                </a:cubicBezTo>
                <a:cubicBezTo>
                  <a:pt x="10056604" y="4168149"/>
                  <a:pt x="9843373" y="4010321"/>
                  <a:pt x="9724110" y="3905451"/>
                </a:cubicBezTo>
                <a:lnTo>
                  <a:pt x="9690983" y="3875131"/>
                </a:lnTo>
                <a:lnTo>
                  <a:pt x="0" y="3875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4FD7C1D-D476-4689-AAAA-9A6A644E79A2}"/>
              </a:ext>
            </a:extLst>
          </p:cNvPr>
          <p:cNvSpPr txBox="1"/>
          <p:nvPr/>
        </p:nvSpPr>
        <p:spPr>
          <a:xfrm>
            <a:off x="1239708" y="2247141"/>
            <a:ext cx="955580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60587F-3908-40F0-B2EF-7B12992DB3A3}"/>
              </a:ext>
            </a:extLst>
          </p:cNvPr>
          <p:cNvSpPr txBox="1"/>
          <p:nvPr/>
        </p:nvSpPr>
        <p:spPr>
          <a:xfrm>
            <a:off x="2168734" y="1446322"/>
            <a:ext cx="76977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of Melbourne , "On-street parking data," City of Melbourne , 2019. [Online]. Available: https://www.melbourne.vic.gov.au/about-council/governance-transparency/open-data/Pages/on-street-parking-data.aspx. [Accessed 08 September 2019].</a:t>
            </a:r>
            <a:endParaRPr lang="en-GB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243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12197" y="6129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5270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OUR TEAM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0EA5FB5-1AAB-4D68-B51C-49844ECA6DEE}"/>
              </a:ext>
            </a:extLst>
          </p:cNvPr>
          <p:cNvSpPr txBox="1"/>
          <p:nvPr/>
        </p:nvSpPr>
        <p:spPr>
          <a:xfrm>
            <a:off x="4056902" y="3276820"/>
            <a:ext cx="18077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KUSHAN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NILANGA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9E85E-9033-4E5B-A867-0CAEF8F62D33}"/>
              </a:ext>
            </a:extLst>
          </p:cNvPr>
          <p:cNvSpPr txBox="1"/>
          <p:nvPr/>
        </p:nvSpPr>
        <p:spPr>
          <a:xfrm>
            <a:off x="6625009" y="3256629"/>
            <a:ext cx="17908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SHERON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SUDITHA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7A16E7-A784-44C1-A1B4-6A9013199A3C}"/>
              </a:ext>
            </a:extLst>
          </p:cNvPr>
          <p:cNvSpPr txBox="1"/>
          <p:nvPr/>
        </p:nvSpPr>
        <p:spPr>
          <a:xfrm>
            <a:off x="9176253" y="3344472"/>
            <a:ext cx="2677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HARINDU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KALUPAHANA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1FDCBC-E20A-44CD-85AD-22810B3EC776}"/>
              </a:ext>
            </a:extLst>
          </p:cNvPr>
          <p:cNvSpPr txBox="1"/>
          <p:nvPr/>
        </p:nvSpPr>
        <p:spPr>
          <a:xfrm>
            <a:off x="910241" y="3339043"/>
            <a:ext cx="20952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Nishnath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Alahakone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0799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INTRODUCTION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hours have you wondered around the Melbourne city without being able to find a parking spot?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Car parking is the leading issue out of Top 5 issues in 2019 for </a:t>
            </a:r>
            <a:r>
              <a:rPr lang="en-US" sz="2400" dirty="0" err="1">
                <a:latin typeface="Franklin Gothic Book" panose="020B0503020102020204" pitchFamily="34" charset="0"/>
              </a:rPr>
              <a:t>Yarra</a:t>
            </a:r>
            <a:r>
              <a:rPr lang="en-US" sz="2400" dirty="0">
                <a:latin typeface="Franklin Gothic Book" panose="020B0503020102020204" pitchFamily="34" charset="0"/>
              </a:rPr>
              <a:t> City.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times have you paid excess amount of money to find a parking at your comfort?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Considering the facts we decided to address the issue by creating a data driven IoT solution. 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Think – Whether displaying available or occupied for the bay.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Act – displaying the status of the parking bay</a:t>
            </a:r>
          </a:p>
        </p:txBody>
      </p:sp>
    </p:spTree>
    <p:extLst>
      <p:ext uri="{BB962C8B-B14F-4D97-AF65-F5344CB8AC3E}">
        <p14:creationId xmlns:p14="http://schemas.microsoft.com/office/powerpoint/2010/main" val="995696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Outcome of the system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515062"/>
            <a:ext cx="737319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solution for drivers about parking availabilities is the smart system which is </a:t>
            </a:r>
            <a:r>
              <a:rPr lang="en-US" sz="1400" dirty="0" err="1"/>
              <a:t>RedXParking</a:t>
            </a:r>
            <a:r>
              <a:rPr lang="en-US" sz="1400" dirty="0"/>
              <a:t> application which makes their drive easier and saves time. 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643B2558-5E46-4CDF-83E5-8BDFE2E45481}"/>
              </a:ext>
            </a:extLst>
          </p:cNvPr>
          <p:cNvSpPr txBox="1">
            <a:spLocks/>
          </p:cNvSpPr>
          <p:nvPr/>
        </p:nvSpPr>
        <p:spPr>
          <a:xfrm>
            <a:off x="5418947" y="1562044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Before</a:t>
            </a:r>
          </a:p>
        </p:txBody>
      </p:sp>
      <p:pic>
        <p:nvPicPr>
          <p:cNvPr id="30" name="Content Placeholder 7">
            <a:extLst>
              <a:ext uri="{FF2B5EF4-FFF2-40B4-BE49-F238E27FC236}">
                <a16:creationId xmlns:a16="http://schemas.microsoft.com/office/drawing/2014/main" id="{8851101C-8591-430A-9D31-B961CB2BDFD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8" y="2355898"/>
            <a:ext cx="2449865" cy="1630274"/>
          </a:xfrm>
          <a:prstGeom prst="rect">
            <a:avLst/>
          </a:prstGeom>
        </p:spPr>
      </p:pic>
      <p:sp>
        <p:nvSpPr>
          <p:cNvPr id="31" name="Speech Bubble: Oval 30">
            <a:extLst>
              <a:ext uri="{FF2B5EF4-FFF2-40B4-BE49-F238E27FC236}">
                <a16:creationId xmlns:a16="http://schemas.microsoft.com/office/drawing/2014/main" id="{7DA7922C-1906-4E50-9A07-FF834AAEAA3E}"/>
              </a:ext>
            </a:extLst>
          </p:cNvPr>
          <p:cNvSpPr/>
          <p:nvPr/>
        </p:nvSpPr>
        <p:spPr>
          <a:xfrm>
            <a:off x="6145556" y="2037185"/>
            <a:ext cx="2205984" cy="1079364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Will there be parking bays ?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C38E6910-4BE6-4A96-B22C-E430B0488FCD}"/>
              </a:ext>
            </a:extLst>
          </p:cNvPr>
          <p:cNvSpPr txBox="1">
            <a:spLocks/>
          </p:cNvSpPr>
          <p:nvPr/>
        </p:nvSpPr>
        <p:spPr>
          <a:xfrm>
            <a:off x="6643045" y="1559907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After</a:t>
            </a:r>
          </a:p>
        </p:txBody>
      </p:sp>
      <p:pic>
        <p:nvPicPr>
          <p:cNvPr id="35" name="Content Placeholder 11">
            <a:extLst>
              <a:ext uri="{FF2B5EF4-FFF2-40B4-BE49-F238E27FC236}">
                <a16:creationId xmlns:a16="http://schemas.microsoft.com/office/drawing/2014/main" id="{61CA603D-85DF-46C6-9413-5DB082C0936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639" y="2841094"/>
            <a:ext cx="2810015" cy="1630273"/>
          </a:xfrm>
          <a:prstGeom prst="rect">
            <a:avLst/>
          </a:prstGeom>
        </p:spPr>
      </p:pic>
      <p:sp>
        <p:nvSpPr>
          <p:cNvPr id="36" name="Speech Bubble: Oval 35">
            <a:extLst>
              <a:ext uri="{FF2B5EF4-FFF2-40B4-BE49-F238E27FC236}">
                <a16:creationId xmlns:a16="http://schemas.microsoft.com/office/drawing/2014/main" id="{436F0861-0F38-4A18-A2A0-97110BC51CA0}"/>
              </a:ext>
            </a:extLst>
          </p:cNvPr>
          <p:cNvSpPr/>
          <p:nvPr/>
        </p:nvSpPr>
        <p:spPr>
          <a:xfrm>
            <a:off x="10165625" y="2336363"/>
            <a:ext cx="1948596" cy="983429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RedXParking</a:t>
            </a:r>
          </a:p>
        </p:txBody>
      </p: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18662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Melbourne Parking Bays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515062"/>
            <a:ext cx="737319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graph represent the number of parking bays in respective streets which is noted by </a:t>
            </a:r>
            <a:r>
              <a:rPr lang="en-GB" sz="1400" dirty="0"/>
              <a:t>Melbourne Open Data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D85DC-6EBD-46B1-A94A-A804D68A221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254" y="1215622"/>
            <a:ext cx="5254795" cy="338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7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0"/>
            <a:ext cx="12192000" cy="4191216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67537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/>
              <a:t>Parking Locations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4191216"/>
            <a:ext cx="12192000" cy="2666784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3888" y="2758292"/>
            <a:ext cx="430371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/>
              <a:t>Melbourne Open Data</a:t>
            </a:r>
            <a:endParaRPr lang="en-US" sz="1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776288" y="2232230"/>
            <a:ext cx="613202" cy="0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Straight Connector 36"/>
          <p:cNvCxnSpPr/>
          <p:nvPr/>
        </p:nvCxnSpPr>
        <p:spPr>
          <a:xfrm>
            <a:off x="5326809" y="4876484"/>
            <a:ext cx="0" cy="12962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6241316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248284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55251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>
            <a:off x="6387873" y="5010632"/>
            <a:ext cx="214886" cy="214886"/>
            <a:chOff x="4119563" y="3979863"/>
            <a:chExt cx="346075" cy="346075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119563" y="3979863"/>
              <a:ext cx="346075" cy="346075"/>
            </a:xfrm>
            <a:custGeom>
              <a:avLst/>
              <a:gdLst>
                <a:gd name="T0" fmla="*/ 79 w 92"/>
                <a:gd name="T1" fmla="*/ 52 h 92"/>
                <a:gd name="T2" fmla="*/ 92 w 92"/>
                <a:gd name="T3" fmla="*/ 52 h 92"/>
                <a:gd name="T4" fmla="*/ 92 w 92"/>
                <a:gd name="T5" fmla="*/ 40 h 92"/>
                <a:gd name="T6" fmla="*/ 79 w 92"/>
                <a:gd name="T7" fmla="*/ 40 h 92"/>
                <a:gd name="T8" fmla="*/ 75 w 92"/>
                <a:gd name="T9" fmla="*/ 28 h 92"/>
                <a:gd name="T10" fmla="*/ 84 w 92"/>
                <a:gd name="T11" fmla="*/ 19 h 92"/>
                <a:gd name="T12" fmla="*/ 73 w 92"/>
                <a:gd name="T13" fmla="*/ 8 h 92"/>
                <a:gd name="T14" fmla="*/ 64 w 92"/>
                <a:gd name="T15" fmla="*/ 17 h 92"/>
                <a:gd name="T16" fmla="*/ 52 w 92"/>
                <a:gd name="T17" fmla="*/ 13 h 92"/>
                <a:gd name="T18" fmla="*/ 52 w 92"/>
                <a:gd name="T19" fmla="*/ 0 h 92"/>
                <a:gd name="T20" fmla="*/ 40 w 92"/>
                <a:gd name="T21" fmla="*/ 0 h 92"/>
                <a:gd name="T22" fmla="*/ 40 w 92"/>
                <a:gd name="T23" fmla="*/ 13 h 92"/>
                <a:gd name="T24" fmla="*/ 28 w 92"/>
                <a:gd name="T25" fmla="*/ 17 h 92"/>
                <a:gd name="T26" fmla="*/ 19 w 92"/>
                <a:gd name="T27" fmla="*/ 8 h 92"/>
                <a:gd name="T28" fmla="*/ 8 w 92"/>
                <a:gd name="T29" fmla="*/ 19 h 92"/>
                <a:gd name="T30" fmla="*/ 17 w 92"/>
                <a:gd name="T31" fmla="*/ 28 h 92"/>
                <a:gd name="T32" fmla="*/ 13 w 92"/>
                <a:gd name="T33" fmla="*/ 40 h 92"/>
                <a:gd name="T34" fmla="*/ 0 w 92"/>
                <a:gd name="T35" fmla="*/ 40 h 92"/>
                <a:gd name="T36" fmla="*/ 0 w 92"/>
                <a:gd name="T37" fmla="*/ 52 h 92"/>
                <a:gd name="T38" fmla="*/ 13 w 92"/>
                <a:gd name="T39" fmla="*/ 52 h 92"/>
                <a:gd name="T40" fmla="*/ 17 w 92"/>
                <a:gd name="T41" fmla="*/ 64 h 92"/>
                <a:gd name="T42" fmla="*/ 8 w 92"/>
                <a:gd name="T43" fmla="*/ 73 h 92"/>
                <a:gd name="T44" fmla="*/ 19 w 92"/>
                <a:gd name="T45" fmla="*/ 84 h 92"/>
                <a:gd name="T46" fmla="*/ 28 w 92"/>
                <a:gd name="T47" fmla="*/ 75 h 92"/>
                <a:gd name="T48" fmla="*/ 40 w 92"/>
                <a:gd name="T49" fmla="*/ 79 h 92"/>
                <a:gd name="T50" fmla="*/ 40 w 92"/>
                <a:gd name="T51" fmla="*/ 92 h 92"/>
                <a:gd name="T52" fmla="*/ 52 w 92"/>
                <a:gd name="T53" fmla="*/ 92 h 92"/>
                <a:gd name="T54" fmla="*/ 52 w 92"/>
                <a:gd name="T55" fmla="*/ 79 h 92"/>
                <a:gd name="T56" fmla="*/ 64 w 92"/>
                <a:gd name="T57" fmla="*/ 75 h 92"/>
                <a:gd name="T58" fmla="*/ 73 w 92"/>
                <a:gd name="T59" fmla="*/ 84 h 92"/>
                <a:gd name="T60" fmla="*/ 84 w 92"/>
                <a:gd name="T61" fmla="*/ 73 h 92"/>
                <a:gd name="T62" fmla="*/ 75 w 92"/>
                <a:gd name="T63" fmla="*/ 64 h 92"/>
                <a:gd name="T64" fmla="*/ 79 w 92"/>
                <a:gd name="T65" fmla="*/ 5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92">
                  <a:moveTo>
                    <a:pt x="79" y="52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lose/>
                </a:path>
              </a:pathLst>
            </a:cu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4225925" y="4084638"/>
              <a:ext cx="134938" cy="1365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8394841" y="5010632"/>
            <a:ext cx="214886" cy="214886"/>
            <a:chOff x="3398838" y="3979863"/>
            <a:chExt cx="346075" cy="346075"/>
          </a:xfrm>
        </p:grpSpPr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126"/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399344" y="5007675"/>
            <a:ext cx="219814" cy="220800"/>
            <a:chOff x="7000875" y="3251200"/>
            <a:chExt cx="354013" cy="355600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7000875" y="3251200"/>
              <a:ext cx="354013" cy="355600"/>
            </a:xfrm>
            <a:custGeom>
              <a:avLst/>
              <a:gdLst>
                <a:gd name="T0" fmla="*/ 32 w 94"/>
                <a:gd name="T1" fmla="*/ 70 h 94"/>
                <a:gd name="T2" fmla="*/ 70 w 94"/>
                <a:gd name="T3" fmla="*/ 32 h 94"/>
                <a:gd name="T4" fmla="*/ 88 w 94"/>
                <a:gd name="T5" fmla="*/ 29 h 94"/>
                <a:gd name="T6" fmla="*/ 91 w 94"/>
                <a:gd name="T7" fmla="*/ 11 h 94"/>
                <a:gd name="T8" fmla="*/ 84 w 94"/>
                <a:gd name="T9" fmla="*/ 19 h 94"/>
                <a:gd name="T10" fmla="*/ 75 w 94"/>
                <a:gd name="T11" fmla="*/ 19 h 94"/>
                <a:gd name="T12" fmla="*/ 75 w 94"/>
                <a:gd name="T13" fmla="*/ 10 h 94"/>
                <a:gd name="T14" fmla="*/ 83 w 94"/>
                <a:gd name="T15" fmla="*/ 3 h 94"/>
                <a:gd name="T16" fmla="*/ 65 w 94"/>
                <a:gd name="T17" fmla="*/ 6 h 94"/>
                <a:gd name="T18" fmla="*/ 62 w 94"/>
                <a:gd name="T19" fmla="*/ 24 h 94"/>
                <a:gd name="T20" fmla="*/ 24 w 94"/>
                <a:gd name="T21" fmla="*/ 62 h 94"/>
                <a:gd name="T22" fmla="*/ 6 w 94"/>
                <a:gd name="T23" fmla="*/ 65 h 94"/>
                <a:gd name="T24" fmla="*/ 3 w 94"/>
                <a:gd name="T25" fmla="*/ 83 h 94"/>
                <a:gd name="T26" fmla="*/ 10 w 94"/>
                <a:gd name="T27" fmla="*/ 75 h 94"/>
                <a:gd name="T28" fmla="*/ 19 w 94"/>
                <a:gd name="T29" fmla="*/ 75 h 94"/>
                <a:gd name="T30" fmla="*/ 19 w 94"/>
                <a:gd name="T31" fmla="*/ 84 h 94"/>
                <a:gd name="T32" fmla="*/ 11 w 94"/>
                <a:gd name="T33" fmla="*/ 91 h 94"/>
                <a:gd name="T34" fmla="*/ 29 w 94"/>
                <a:gd name="T35" fmla="*/ 88 h 94"/>
                <a:gd name="T36" fmla="*/ 32 w 94"/>
                <a:gd name="T37" fmla="*/ 7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94">
                  <a:moveTo>
                    <a:pt x="32" y="70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6" y="34"/>
                    <a:pt x="83" y="33"/>
                    <a:pt x="88" y="29"/>
                  </a:cubicBezTo>
                  <a:cubicBezTo>
                    <a:pt x="93" y="24"/>
                    <a:pt x="94" y="17"/>
                    <a:pt x="91" y="1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7" y="0"/>
                    <a:pt x="70" y="1"/>
                    <a:pt x="65" y="6"/>
                  </a:cubicBezTo>
                  <a:cubicBezTo>
                    <a:pt x="61" y="11"/>
                    <a:pt x="60" y="18"/>
                    <a:pt x="62" y="24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18" y="60"/>
                    <a:pt x="11" y="61"/>
                    <a:pt x="6" y="65"/>
                  </a:cubicBezTo>
                  <a:cubicBezTo>
                    <a:pt x="1" y="70"/>
                    <a:pt x="0" y="77"/>
                    <a:pt x="3" y="83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7" y="94"/>
                    <a:pt x="24" y="93"/>
                    <a:pt x="29" y="88"/>
                  </a:cubicBezTo>
                  <a:cubicBezTo>
                    <a:pt x="33" y="83"/>
                    <a:pt x="34" y="76"/>
                    <a:pt x="32" y="70"/>
                  </a:cubicBez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7000875" y="3251200"/>
              <a:ext cx="177800" cy="177800"/>
            </a:xfrm>
            <a:custGeom>
              <a:avLst/>
              <a:gdLst>
                <a:gd name="T0" fmla="*/ 47 w 47"/>
                <a:gd name="T1" fmla="*/ 39 h 47"/>
                <a:gd name="T2" fmla="*/ 32 w 47"/>
                <a:gd name="T3" fmla="*/ 24 h 47"/>
                <a:gd name="T4" fmla="*/ 29 w 47"/>
                <a:gd name="T5" fmla="*/ 6 h 47"/>
                <a:gd name="T6" fmla="*/ 11 w 47"/>
                <a:gd name="T7" fmla="*/ 3 h 47"/>
                <a:gd name="T8" fmla="*/ 19 w 47"/>
                <a:gd name="T9" fmla="*/ 10 h 47"/>
                <a:gd name="T10" fmla="*/ 19 w 47"/>
                <a:gd name="T11" fmla="*/ 19 h 47"/>
                <a:gd name="T12" fmla="*/ 10 w 47"/>
                <a:gd name="T13" fmla="*/ 19 h 47"/>
                <a:gd name="T14" fmla="*/ 3 w 47"/>
                <a:gd name="T15" fmla="*/ 11 h 47"/>
                <a:gd name="T16" fmla="*/ 6 w 47"/>
                <a:gd name="T17" fmla="*/ 29 h 47"/>
                <a:gd name="T18" fmla="*/ 24 w 47"/>
                <a:gd name="T19" fmla="*/ 32 h 47"/>
                <a:gd name="T20" fmla="*/ 39 w 47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47" y="39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4" y="18"/>
                    <a:pt x="33" y="11"/>
                    <a:pt x="29" y="6"/>
                  </a:cubicBezTo>
                  <a:cubicBezTo>
                    <a:pt x="24" y="1"/>
                    <a:pt x="17" y="0"/>
                    <a:pt x="11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7"/>
                    <a:pt x="1" y="24"/>
                    <a:pt x="6" y="29"/>
                  </a:cubicBezTo>
                  <a:cubicBezTo>
                    <a:pt x="11" y="33"/>
                    <a:pt x="18" y="35"/>
                    <a:pt x="24" y="32"/>
                  </a:cubicBezTo>
                  <a:cubicBezTo>
                    <a:pt x="39" y="47"/>
                    <a:pt x="39" y="47"/>
                    <a:pt x="39" y="47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7178675" y="3429000"/>
              <a:ext cx="176213" cy="177800"/>
            </a:xfrm>
            <a:custGeom>
              <a:avLst/>
              <a:gdLst>
                <a:gd name="T0" fmla="*/ 0 w 47"/>
                <a:gd name="T1" fmla="*/ 8 h 47"/>
                <a:gd name="T2" fmla="*/ 15 w 47"/>
                <a:gd name="T3" fmla="*/ 23 h 47"/>
                <a:gd name="T4" fmla="*/ 18 w 47"/>
                <a:gd name="T5" fmla="*/ 41 h 47"/>
                <a:gd name="T6" fmla="*/ 36 w 47"/>
                <a:gd name="T7" fmla="*/ 44 h 47"/>
                <a:gd name="T8" fmla="*/ 28 w 47"/>
                <a:gd name="T9" fmla="*/ 37 h 47"/>
                <a:gd name="T10" fmla="*/ 28 w 47"/>
                <a:gd name="T11" fmla="*/ 28 h 47"/>
                <a:gd name="T12" fmla="*/ 37 w 47"/>
                <a:gd name="T13" fmla="*/ 28 h 47"/>
                <a:gd name="T14" fmla="*/ 44 w 47"/>
                <a:gd name="T15" fmla="*/ 36 h 47"/>
                <a:gd name="T16" fmla="*/ 41 w 47"/>
                <a:gd name="T17" fmla="*/ 18 h 47"/>
                <a:gd name="T18" fmla="*/ 23 w 47"/>
                <a:gd name="T19" fmla="*/ 15 h 47"/>
                <a:gd name="T20" fmla="*/ 8 w 4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0" y="8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3" y="29"/>
                    <a:pt x="14" y="36"/>
                    <a:pt x="18" y="41"/>
                  </a:cubicBezTo>
                  <a:cubicBezTo>
                    <a:pt x="23" y="46"/>
                    <a:pt x="30" y="47"/>
                    <a:pt x="36" y="44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0"/>
                    <a:pt x="46" y="23"/>
                    <a:pt x="41" y="18"/>
                  </a:cubicBezTo>
                  <a:cubicBezTo>
                    <a:pt x="36" y="14"/>
                    <a:pt x="29" y="13"/>
                    <a:pt x="23" y="15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DC3A44-9E5A-4F60-AA30-3D0071AADE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884" y="485980"/>
            <a:ext cx="5346228" cy="330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OUR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SOLUTION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1556</TotalTime>
  <Words>828</Words>
  <Application>Microsoft Office PowerPoint</Application>
  <PresentationFormat>Widescreen</PresentationFormat>
  <Paragraphs>136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Franklin Gothic Book</vt:lpstr>
      <vt:lpstr>Franklin Gothic Demi</vt:lpstr>
      <vt:lpstr>Times New Roman</vt:lpstr>
      <vt:lpstr>Office Theme</vt:lpstr>
      <vt:lpstr>PowerPoint Presentation</vt:lpstr>
      <vt:lpstr>OUR TEAM</vt:lpstr>
      <vt:lpstr>PowerPoint Presentation</vt:lpstr>
      <vt:lpstr>INTRODUCTION</vt:lpstr>
      <vt:lpstr>Sense, Think &amp; Act</vt:lpstr>
      <vt:lpstr>Outcome of the system</vt:lpstr>
      <vt:lpstr>Melbourne Parking Bays</vt:lpstr>
      <vt:lpstr>Parking Locations</vt:lpstr>
      <vt:lpstr>PowerPoint Presentation</vt:lpstr>
      <vt:lpstr>OUR SOLUTION</vt:lpstr>
      <vt:lpstr>RedXParking</vt:lpstr>
      <vt:lpstr>PowerPoint Presentation</vt:lpstr>
      <vt:lpstr>How it is implemented</vt:lpstr>
      <vt:lpstr>PowerPoint Presentation</vt:lpstr>
      <vt:lpstr>Things used in the project :Hardware</vt:lpstr>
      <vt:lpstr>HARDWARE</vt:lpstr>
      <vt:lpstr>PowerPoint Presentation</vt:lpstr>
      <vt:lpstr>Things used in the project: Software &amp; Programming languages</vt:lpstr>
      <vt:lpstr>Reference List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HARINDU KALUPAHANA</cp:lastModifiedBy>
  <cp:revision>153</cp:revision>
  <dcterms:created xsi:type="dcterms:W3CDTF">2019-06-28T10:05:41Z</dcterms:created>
  <dcterms:modified xsi:type="dcterms:W3CDTF">2019-09-11T23:16:26Z</dcterms:modified>
</cp:coreProperties>
</file>

<file path=docProps/thumbnail.jpeg>
</file>